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1" r:id="rId4"/>
    <p:sldId id="262" r:id="rId5"/>
    <p:sldId id="258" r:id="rId6"/>
    <p:sldId id="266" r:id="rId7"/>
    <p:sldId id="260" r:id="rId8"/>
    <p:sldId id="267" r:id="rId9"/>
    <p:sldId id="268" r:id="rId10"/>
    <p:sldId id="269" r:id="rId11"/>
    <p:sldId id="274" r:id="rId12"/>
    <p:sldId id="281" r:id="rId13"/>
    <p:sldId id="270" r:id="rId14"/>
    <p:sldId id="275" r:id="rId15"/>
    <p:sldId id="273" r:id="rId16"/>
    <p:sldId id="283"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9FCC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4660"/>
  </p:normalViewPr>
  <p:slideViewPr>
    <p:cSldViewPr snapToGrid="0">
      <p:cViewPr>
        <p:scale>
          <a:sx n="70" d="100"/>
          <a:sy n="70" d="100"/>
        </p:scale>
        <p:origin x="5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C46F-22E4-4A2F-AC80-058C1177B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BF28C-B888-491F-B675-DC71FEEDD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6705A4-2854-4E5D-AB20-305ADEB9BAA6}"/>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1A0E7AF9-6E26-4EDF-9AF9-BCE67FE63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B1F38-505C-4075-8EAE-FBFB9C506F0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91833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27F8-5B2C-462B-8E73-29DFEAEF8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77199-8034-4226-A465-2BB64E7CAC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93E14-BC68-4348-8A93-1BF27F2B455E}"/>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311B042D-7D74-4D47-A16E-E80F2F5EBC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FCDFE-C04D-4A8A-A264-556ACC5A25A7}"/>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25021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B84F3D-565C-43E1-950E-4A36D71B7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36217-F443-4E0C-AD0A-14F5FC6AA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452F7-B1E8-40B7-AF79-E371E3C637E9}"/>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302D217-E1DB-434A-831D-BB90E824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E8E3B-0834-41C0-9693-9E80F0FA9CA9}"/>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42140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2763F-4DF2-481A-9E60-537994DDF2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D562D1-5AD1-41A1-9D79-97FD497178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B2361-1DF2-4582-AB5B-8DAEC56A912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60ECFE6C-892C-4E20-94FF-3A3E8FF8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E65342-2A74-40B1-A085-A566A81C95A5}"/>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8950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2FA0-A17D-4455-82F5-46E78A491E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94805A-45D3-4836-9C14-FE4437A0C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55D59-A247-4D0B-8451-B24004ADAECC}"/>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5A8EAF3C-7008-42CF-A60B-2D5A612CF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F202-DB36-473B-969C-3820AF7ACCC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82710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32-6A97-4633-B9B3-1689B433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C24B7B-32A4-4907-8D70-A6792E5310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D1EB18-B408-455D-8E05-A5C7BA31C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B2418-984C-4CCE-A7C5-9647E1223FC0}"/>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E34489D1-2B0D-4308-8B1C-3499BACC7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36797-BFB7-421E-A98D-6384695D62E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1967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A1A9B-342F-44B2-A6AD-E584A27032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56DED4-4BFB-4ACB-8E52-920CB5D174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6BDBD-ABEC-482E-B00A-32F0DFF4B9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19979-FC9C-4A01-9707-B495F6B718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40B47-2E9B-41A7-AF31-D35AAFDDC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F86E8-0B65-4BD3-9153-F4B24523C352}"/>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8" name="Footer Placeholder 7">
            <a:extLst>
              <a:ext uri="{FF2B5EF4-FFF2-40B4-BE49-F238E27FC236}">
                <a16:creationId xmlns:a16="http://schemas.microsoft.com/office/drawing/2014/main" id="{F74BD6F3-CB0F-40DB-9672-4A487E03D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EE6349-5391-4B8A-B083-263F08122EF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257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FBA0-DFE3-45A2-8B1D-55EAEF107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91E7B-58C0-466E-A02C-EB6BCF4032C8}"/>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4" name="Footer Placeholder 3">
            <a:extLst>
              <a:ext uri="{FF2B5EF4-FFF2-40B4-BE49-F238E27FC236}">
                <a16:creationId xmlns:a16="http://schemas.microsoft.com/office/drawing/2014/main" id="{8954ADA5-CCA6-4F58-95B3-425CD0868F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9D2FBF-47CB-4CE6-9799-5992798E37E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38117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FCB2B8-CCA2-4854-9962-3F895958403F}"/>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3" name="Footer Placeholder 2">
            <a:extLst>
              <a:ext uri="{FF2B5EF4-FFF2-40B4-BE49-F238E27FC236}">
                <a16:creationId xmlns:a16="http://schemas.microsoft.com/office/drawing/2014/main" id="{D672252E-F869-4181-9695-C67E0E8FED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FD5EF8-5FCE-490F-BA9E-2638C2B493B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1540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455E-34CF-49FE-8C0A-290E3671C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A4F4B7-1C52-4578-8126-0D5B59185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86354-E251-47F9-8BA6-BA5C4A382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12F94-BD2E-407C-A4D4-A75FECC11343}"/>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8A8A539A-6B2A-4151-8C07-4471F619E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C14B6-23B6-4D2E-857A-1A21D99B58D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4126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3E04-E10C-45C1-8681-516C7522D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4A5F03-FB2B-41F6-AC96-1BD7335250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B073-21C4-4EDA-97AF-863CD5C99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63006-EB92-47A5-A870-14714513E1E1}"/>
              </a:ext>
            </a:extLst>
          </p:cNvPr>
          <p:cNvSpPr>
            <a:spLocks noGrp="1"/>
          </p:cNvSpPr>
          <p:nvPr>
            <p:ph type="dt" sz="half" idx="10"/>
          </p:nvPr>
        </p:nvSpPr>
        <p:spPr/>
        <p:txBody>
          <a:bodyPr/>
          <a:lstStyle/>
          <a:p>
            <a:fld id="{23141154-A6F8-4CD0-B193-6039492D86C7}" type="datetimeFigureOut">
              <a:rPr lang="en-US" smtClean="0"/>
              <a:t>7/6/2019</a:t>
            </a:fld>
            <a:endParaRPr lang="en-US"/>
          </a:p>
        </p:txBody>
      </p:sp>
      <p:sp>
        <p:nvSpPr>
          <p:cNvPr id="6" name="Footer Placeholder 5">
            <a:extLst>
              <a:ext uri="{FF2B5EF4-FFF2-40B4-BE49-F238E27FC236}">
                <a16:creationId xmlns:a16="http://schemas.microsoft.com/office/drawing/2014/main" id="{1A2F1083-D3D6-4C65-8980-270BA6AA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B632E-1660-427F-9730-B4E4E329211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5292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0BCF1-A492-44A2-B060-030F76F9A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0D907C-186A-42F0-AD25-C6658001A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2EFD5-F718-40AA-A548-2934A9294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41154-A6F8-4CD0-B193-6039492D86C7}" type="datetimeFigureOut">
              <a:rPr lang="en-US" smtClean="0"/>
              <a:t>7/6/2019</a:t>
            </a:fld>
            <a:endParaRPr lang="en-US"/>
          </a:p>
        </p:txBody>
      </p:sp>
      <p:sp>
        <p:nvSpPr>
          <p:cNvPr id="5" name="Footer Placeholder 4">
            <a:extLst>
              <a:ext uri="{FF2B5EF4-FFF2-40B4-BE49-F238E27FC236}">
                <a16:creationId xmlns:a16="http://schemas.microsoft.com/office/drawing/2014/main" id="{E12BC980-CA72-4DF6-A94B-AADC214233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D5BDDF-8D41-40A8-972D-DCAB3846C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5216A-42A5-4086-AC22-1A4CC7B34DE2}" type="slidenum">
              <a:rPr lang="en-US" smtClean="0"/>
              <a:t>‹#›</a:t>
            </a:fld>
            <a:endParaRPr lang="en-US"/>
          </a:p>
        </p:txBody>
      </p:sp>
    </p:spTree>
    <p:extLst>
      <p:ext uri="{BB962C8B-B14F-4D97-AF65-F5344CB8AC3E}">
        <p14:creationId xmlns:p14="http://schemas.microsoft.com/office/powerpoint/2010/main" val="83791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hemeOverride" Target="../theme/themeOverride10.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audio" Target="../media/audio1.wav"/><Relationship Id="rId4" Type="http://schemas.openxmlformats.org/officeDocument/2006/relationships/image" Target="../media/image12.png"/><Relationship Id="rId9" Type="http://schemas.openxmlformats.org/officeDocument/2006/relationships/image" Target="../media/image17.sv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8.xml"/><Relationship Id="rId1" Type="http://schemas.openxmlformats.org/officeDocument/2006/relationships/themeOverride" Target="../theme/themeOverride11.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hyperlink" Target="https://data.cityofchicago.org/"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9EFA7347-5734-41BC-85A6-843361A93463}"/>
              </a:ext>
            </a:extLst>
          </p:cNvPr>
          <p:cNvPicPr>
            <a:picLocks noChangeAspect="1"/>
          </p:cNvPicPr>
          <p:nvPr/>
        </p:nvPicPr>
        <p:blipFill rotWithShape="1">
          <a:blip r:embed="rId2">
            <a:extLst>
              <a:ext uri="{28A0092B-C50C-407E-A947-70E740481C1C}">
                <a14:useLocalDpi xmlns:a14="http://schemas.microsoft.com/office/drawing/2010/main" val="0"/>
              </a:ext>
            </a:extLst>
          </a:blip>
          <a:srcRect t="9246" b="14741"/>
          <a:stretch/>
        </p:blipFill>
        <p:spPr>
          <a:xfrm>
            <a:off x="20" y="10"/>
            <a:ext cx="12191980" cy="6857990"/>
          </a:xfrm>
          <a:prstGeom prst="rect">
            <a:avLst/>
          </a:prstGeom>
          <a:solidFill>
            <a:srgbClr val="E8E8E8"/>
          </a:solidFill>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103B92-A77C-4AF3-AFFA-5DC00C81767D}"/>
              </a:ext>
            </a:extLst>
          </p:cNvPr>
          <p:cNvSpPr>
            <a:spLocks noGrp="1"/>
          </p:cNvSpPr>
          <p:nvPr>
            <p:ph type="ctrTitle"/>
          </p:nvPr>
        </p:nvSpPr>
        <p:spPr>
          <a:xfrm>
            <a:off x="8022021" y="3231931"/>
            <a:ext cx="3852041" cy="1834056"/>
          </a:xfrm>
        </p:spPr>
        <p:txBody>
          <a:bodyPr>
            <a:normAutofit/>
          </a:bodyPr>
          <a:lstStyle/>
          <a:p>
            <a:r>
              <a:rPr lang="en-US" sz="4000" dirty="0"/>
              <a:t>Chicago Traffic Cams &amp; Accidents</a:t>
            </a:r>
          </a:p>
        </p:txBody>
      </p:sp>
      <p:sp>
        <p:nvSpPr>
          <p:cNvPr id="3" name="Subtitle 2">
            <a:extLst>
              <a:ext uri="{FF2B5EF4-FFF2-40B4-BE49-F238E27FC236}">
                <a16:creationId xmlns:a16="http://schemas.microsoft.com/office/drawing/2014/main" id="{2188C27B-8FC4-440A-933D-226D1035745F}"/>
              </a:ext>
            </a:extLst>
          </p:cNvPr>
          <p:cNvSpPr>
            <a:spLocks noGrp="1"/>
          </p:cNvSpPr>
          <p:nvPr>
            <p:ph type="subTitle" idx="1"/>
          </p:nvPr>
        </p:nvSpPr>
        <p:spPr>
          <a:xfrm>
            <a:off x="7782910" y="5242675"/>
            <a:ext cx="4330262" cy="683284"/>
          </a:xfrm>
        </p:spPr>
        <p:txBody>
          <a:bodyPr>
            <a:normAutofit/>
          </a:bodyPr>
          <a:lstStyle/>
          <a:p>
            <a:r>
              <a:rPr lang="en-US" sz="2000" dirty="0"/>
              <a:t>Griffin Peifer, Mike Considine, Eddie </a:t>
            </a:r>
            <a:r>
              <a:rPr lang="en-US" sz="2000" dirty="0" err="1"/>
              <a:t>Licea</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2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fontScale="90000"/>
          </a:bodyPr>
          <a:lstStyle/>
          <a:p>
            <a:pPr algn="ctr"/>
            <a:r>
              <a:rPr lang="en-US" sz="4200" kern="1200" dirty="0">
                <a:solidFill>
                  <a:srgbClr val="FFFFFF"/>
                </a:solidFill>
                <a:latin typeface="+mj-lt"/>
                <a:ea typeface="+mj-ea"/>
                <a:cs typeface="+mj-cs"/>
              </a:rPr>
              <a:t>Analysis (2) – </a:t>
            </a:r>
            <a:r>
              <a:rPr lang="en-US" sz="4200" dirty="0">
                <a:solidFill>
                  <a:srgbClr val="FFFFFF"/>
                </a:solidFill>
              </a:rPr>
              <a:t>Top 20 </a:t>
            </a:r>
            <a:r>
              <a:rPr lang="en-US" sz="4200" kern="1200" dirty="0">
                <a:solidFill>
                  <a:srgbClr val="FFFFFF"/>
                </a:solidFill>
                <a:latin typeface="+mj-lt"/>
                <a:ea typeface="+mj-ea"/>
                <a:cs typeface="+mj-cs"/>
              </a:rPr>
              <a:t>Speed Camera’s Violation Growth (2014 – 2018)</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descr="A picture containing object, candelabrum&#10;&#10;Description automatically generated">
            <a:extLst>
              <a:ext uri="{FF2B5EF4-FFF2-40B4-BE49-F238E27FC236}">
                <a16:creationId xmlns:a16="http://schemas.microsoft.com/office/drawing/2014/main" id="{CB30BCBA-24D0-4DAC-82E4-2487B84A0B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04591" y="2324913"/>
            <a:ext cx="8194442" cy="4343055"/>
          </a:xfrm>
          <a:prstGeom prst="rect">
            <a:avLst/>
          </a:prstGeom>
        </p:spPr>
      </p:pic>
    </p:spTree>
    <p:extLst>
      <p:ext uri="{BB962C8B-B14F-4D97-AF65-F5344CB8AC3E}">
        <p14:creationId xmlns:p14="http://schemas.microsoft.com/office/powerpoint/2010/main" val="2651983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fontScale="90000"/>
          </a:bodyPr>
          <a:lstStyle/>
          <a:p>
            <a:pPr algn="ctr"/>
            <a:r>
              <a:rPr lang="en-US" sz="4200" kern="1200" dirty="0">
                <a:solidFill>
                  <a:srgbClr val="FFFFFF"/>
                </a:solidFill>
                <a:latin typeface="+mj-lt"/>
                <a:ea typeface="+mj-ea"/>
                <a:cs typeface="+mj-cs"/>
              </a:rPr>
              <a:t>Analysis (2) – Top 20 Red Light Camera’s Violation Growth (2014-2018)</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picture containing writing implement, stationary, pencil, indoor&#10;&#10;Description automatically generated">
            <a:extLst>
              <a:ext uri="{FF2B5EF4-FFF2-40B4-BE49-F238E27FC236}">
                <a16:creationId xmlns:a16="http://schemas.microsoft.com/office/drawing/2014/main" id="{C77E196C-9511-4818-BA7D-3E1455F9CBB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6200"/>
          <a:stretch/>
        </p:blipFill>
        <p:spPr>
          <a:xfrm>
            <a:off x="1256212" y="2310834"/>
            <a:ext cx="9679575" cy="4539715"/>
          </a:xfrm>
          <a:prstGeom prst="rect">
            <a:avLst/>
          </a:prstGeom>
        </p:spPr>
      </p:pic>
    </p:spTree>
    <p:extLst>
      <p:ext uri="{BB962C8B-B14F-4D97-AF65-F5344CB8AC3E}">
        <p14:creationId xmlns:p14="http://schemas.microsoft.com/office/powerpoint/2010/main" val="1644357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CE3F21-1FE2-4482-9C9E-8E31EABF8C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1622" y="551786"/>
            <a:ext cx="3019508" cy="2800350"/>
          </a:xfrm>
          <a:prstGeom prst="rect">
            <a:avLst/>
          </a:prstGeom>
        </p:spPr>
      </p:pic>
      <p:pic>
        <p:nvPicPr>
          <p:cNvPr id="7" name="Picture 6">
            <a:extLst>
              <a:ext uri="{FF2B5EF4-FFF2-40B4-BE49-F238E27FC236}">
                <a16:creationId xmlns:a16="http://schemas.microsoft.com/office/drawing/2014/main" id="{BC7E0331-6F46-43B1-9BC0-5BE3BE89A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5738" y="551786"/>
            <a:ext cx="3019508" cy="2800350"/>
          </a:xfrm>
          <a:prstGeom prst="rect">
            <a:avLst/>
          </a:prstGeom>
        </p:spPr>
      </p:pic>
      <p:pic>
        <p:nvPicPr>
          <p:cNvPr id="9" name="Picture 8">
            <a:extLst>
              <a:ext uri="{FF2B5EF4-FFF2-40B4-BE49-F238E27FC236}">
                <a16:creationId xmlns:a16="http://schemas.microsoft.com/office/drawing/2014/main" id="{8691B855-E713-42E7-9ADA-51B1C00C0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5691" y="3952878"/>
            <a:ext cx="3019507" cy="2800349"/>
          </a:xfrm>
          <a:prstGeom prst="rect">
            <a:avLst/>
          </a:prstGeom>
        </p:spPr>
      </p:pic>
      <p:pic>
        <p:nvPicPr>
          <p:cNvPr id="11" name="Picture 10">
            <a:extLst>
              <a:ext uri="{FF2B5EF4-FFF2-40B4-BE49-F238E27FC236}">
                <a16:creationId xmlns:a16="http://schemas.microsoft.com/office/drawing/2014/main" id="{6AFC7054-FF28-4D1A-BB89-BF20CA25207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77554" y="3952877"/>
            <a:ext cx="3019508" cy="2800350"/>
          </a:xfrm>
          <a:prstGeom prst="rect">
            <a:avLst/>
          </a:prstGeom>
        </p:spPr>
      </p:pic>
      <p:pic>
        <p:nvPicPr>
          <p:cNvPr id="13" name="Picture 12">
            <a:extLst>
              <a:ext uri="{FF2B5EF4-FFF2-40B4-BE49-F238E27FC236}">
                <a16:creationId xmlns:a16="http://schemas.microsoft.com/office/drawing/2014/main" id="{BE8727E4-EB4C-4001-93AF-98C5FD74AD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81622" y="3952877"/>
            <a:ext cx="3019508" cy="2800350"/>
          </a:xfrm>
          <a:prstGeom prst="rect">
            <a:avLst/>
          </a:prstGeom>
        </p:spPr>
      </p:pic>
      <p:sp>
        <p:nvSpPr>
          <p:cNvPr id="14" name="TextBox 13">
            <a:extLst>
              <a:ext uri="{FF2B5EF4-FFF2-40B4-BE49-F238E27FC236}">
                <a16:creationId xmlns:a16="http://schemas.microsoft.com/office/drawing/2014/main" id="{405B8A9E-6B87-46E4-AD96-3B87F013B09D}"/>
              </a:ext>
            </a:extLst>
          </p:cNvPr>
          <p:cNvSpPr txBox="1"/>
          <p:nvPr/>
        </p:nvSpPr>
        <p:spPr>
          <a:xfrm>
            <a:off x="0" y="953865"/>
            <a:ext cx="3395945" cy="954107"/>
          </a:xfrm>
          <a:prstGeom prst="rect">
            <a:avLst/>
          </a:prstGeom>
          <a:noFill/>
        </p:spPr>
        <p:txBody>
          <a:bodyPr wrap="square" rtlCol="0">
            <a:spAutoFit/>
          </a:bodyPr>
          <a:lstStyle/>
          <a:p>
            <a:pPr algn="ctr"/>
            <a:r>
              <a:rPr lang="en-US" sz="2800" dirty="0"/>
              <a:t>RLC  Behavior </a:t>
            </a:r>
          </a:p>
          <a:p>
            <a:pPr algn="ctr"/>
            <a:r>
              <a:rPr lang="en-US" sz="2800" dirty="0"/>
              <a:t>2014-2018</a:t>
            </a:r>
          </a:p>
        </p:txBody>
      </p:sp>
      <p:sp>
        <p:nvSpPr>
          <p:cNvPr id="15" name="TextBox 14">
            <a:extLst>
              <a:ext uri="{FF2B5EF4-FFF2-40B4-BE49-F238E27FC236}">
                <a16:creationId xmlns:a16="http://schemas.microsoft.com/office/drawing/2014/main" id="{D19E15C8-F6CB-4735-A4FE-9B7B7464504C}"/>
              </a:ext>
            </a:extLst>
          </p:cNvPr>
          <p:cNvSpPr txBox="1"/>
          <p:nvPr/>
        </p:nvSpPr>
        <p:spPr>
          <a:xfrm>
            <a:off x="5540045" y="66750"/>
            <a:ext cx="1111907" cy="369332"/>
          </a:xfrm>
          <a:prstGeom prst="rect">
            <a:avLst/>
          </a:prstGeom>
          <a:noFill/>
        </p:spPr>
        <p:txBody>
          <a:bodyPr wrap="none" rtlCol="0">
            <a:spAutoFit/>
          </a:bodyPr>
          <a:lstStyle/>
          <a:p>
            <a:r>
              <a:rPr lang="en-US" dirty="0"/>
              <a:t>RLC_2014</a:t>
            </a:r>
          </a:p>
        </p:txBody>
      </p:sp>
      <p:sp>
        <p:nvSpPr>
          <p:cNvPr id="16" name="TextBox 15">
            <a:extLst>
              <a:ext uri="{FF2B5EF4-FFF2-40B4-BE49-F238E27FC236}">
                <a16:creationId xmlns:a16="http://schemas.microsoft.com/office/drawing/2014/main" id="{803C711D-9BAE-4908-971F-07495B1F2081}"/>
              </a:ext>
            </a:extLst>
          </p:cNvPr>
          <p:cNvSpPr txBox="1"/>
          <p:nvPr/>
        </p:nvSpPr>
        <p:spPr>
          <a:xfrm>
            <a:off x="9640601" y="66750"/>
            <a:ext cx="1111907" cy="369332"/>
          </a:xfrm>
          <a:prstGeom prst="rect">
            <a:avLst/>
          </a:prstGeom>
          <a:noFill/>
        </p:spPr>
        <p:txBody>
          <a:bodyPr wrap="none" rtlCol="0">
            <a:spAutoFit/>
          </a:bodyPr>
          <a:lstStyle/>
          <a:p>
            <a:r>
              <a:rPr lang="en-US" dirty="0"/>
              <a:t>RLC_2015</a:t>
            </a:r>
          </a:p>
        </p:txBody>
      </p:sp>
      <p:sp>
        <p:nvSpPr>
          <p:cNvPr id="17" name="TextBox 16">
            <a:extLst>
              <a:ext uri="{FF2B5EF4-FFF2-40B4-BE49-F238E27FC236}">
                <a16:creationId xmlns:a16="http://schemas.microsoft.com/office/drawing/2014/main" id="{454BD670-B628-42C5-94F0-0B14B3C49A49}"/>
              </a:ext>
            </a:extLst>
          </p:cNvPr>
          <p:cNvSpPr txBox="1"/>
          <p:nvPr/>
        </p:nvSpPr>
        <p:spPr>
          <a:xfrm>
            <a:off x="1439492" y="3504105"/>
            <a:ext cx="1111907" cy="369332"/>
          </a:xfrm>
          <a:prstGeom prst="rect">
            <a:avLst/>
          </a:prstGeom>
          <a:noFill/>
        </p:spPr>
        <p:txBody>
          <a:bodyPr wrap="none" rtlCol="0">
            <a:spAutoFit/>
          </a:bodyPr>
          <a:lstStyle/>
          <a:p>
            <a:r>
              <a:rPr lang="en-US" dirty="0"/>
              <a:t>RLC_2016</a:t>
            </a:r>
          </a:p>
        </p:txBody>
      </p:sp>
      <p:sp>
        <p:nvSpPr>
          <p:cNvPr id="18" name="TextBox 17">
            <a:extLst>
              <a:ext uri="{FF2B5EF4-FFF2-40B4-BE49-F238E27FC236}">
                <a16:creationId xmlns:a16="http://schemas.microsoft.com/office/drawing/2014/main" id="{D8D77C0B-BAA6-4933-B598-B417DADBE83F}"/>
              </a:ext>
            </a:extLst>
          </p:cNvPr>
          <p:cNvSpPr txBox="1"/>
          <p:nvPr/>
        </p:nvSpPr>
        <p:spPr>
          <a:xfrm>
            <a:off x="5435422" y="3504105"/>
            <a:ext cx="1111907" cy="369332"/>
          </a:xfrm>
          <a:prstGeom prst="rect">
            <a:avLst/>
          </a:prstGeom>
          <a:noFill/>
        </p:spPr>
        <p:txBody>
          <a:bodyPr wrap="none" rtlCol="0">
            <a:spAutoFit/>
          </a:bodyPr>
          <a:lstStyle/>
          <a:p>
            <a:r>
              <a:rPr lang="en-US" dirty="0"/>
              <a:t>RLC_2017</a:t>
            </a:r>
          </a:p>
        </p:txBody>
      </p:sp>
      <p:sp>
        <p:nvSpPr>
          <p:cNvPr id="19" name="TextBox 18">
            <a:extLst>
              <a:ext uri="{FF2B5EF4-FFF2-40B4-BE49-F238E27FC236}">
                <a16:creationId xmlns:a16="http://schemas.microsoft.com/office/drawing/2014/main" id="{ACC2F7EA-F859-44BC-8CB8-70EB284B42CC}"/>
              </a:ext>
            </a:extLst>
          </p:cNvPr>
          <p:cNvSpPr txBox="1"/>
          <p:nvPr/>
        </p:nvSpPr>
        <p:spPr>
          <a:xfrm>
            <a:off x="9640601" y="3505864"/>
            <a:ext cx="1111907" cy="369332"/>
          </a:xfrm>
          <a:prstGeom prst="rect">
            <a:avLst/>
          </a:prstGeom>
          <a:noFill/>
        </p:spPr>
        <p:txBody>
          <a:bodyPr wrap="none" rtlCol="0">
            <a:spAutoFit/>
          </a:bodyPr>
          <a:lstStyle/>
          <a:p>
            <a:r>
              <a:rPr lang="en-US" dirty="0"/>
              <a:t>RLC_2018</a:t>
            </a:r>
          </a:p>
        </p:txBody>
      </p:sp>
      <p:pic>
        <p:nvPicPr>
          <p:cNvPr id="21" name="Graphic 20" descr="North America">
            <a:extLst>
              <a:ext uri="{FF2B5EF4-FFF2-40B4-BE49-F238E27FC236}">
                <a16:creationId xmlns:a16="http://schemas.microsoft.com/office/drawing/2014/main" id="{59C61F89-1E8E-42CB-976A-2729BF5788C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724343" y="1037561"/>
            <a:ext cx="914400" cy="914400"/>
          </a:xfrm>
          <a:prstGeom prst="rect">
            <a:avLst/>
          </a:prstGeom>
        </p:spPr>
      </p:pic>
      <p:sp>
        <p:nvSpPr>
          <p:cNvPr id="23" name="Action Button: Go Forward or Next 22">
            <a:hlinkClick r:id="" action="ppaction://hlinkshowjump?jump=nextslide" highlightClick="1">
              <a:snd r:embed="rId10" name="click.wav"/>
            </a:hlinkClick>
            <a:extLst>
              <a:ext uri="{FF2B5EF4-FFF2-40B4-BE49-F238E27FC236}">
                <a16:creationId xmlns:a16="http://schemas.microsoft.com/office/drawing/2014/main" id="{BB42855C-7AE1-4884-8D77-B39968D2685E}"/>
              </a:ext>
            </a:extLst>
          </p:cNvPr>
          <p:cNvSpPr/>
          <p:nvPr/>
        </p:nvSpPr>
        <p:spPr>
          <a:xfrm>
            <a:off x="11620871" y="106421"/>
            <a:ext cx="429018" cy="541561"/>
          </a:xfrm>
          <a:prstGeom prst="actionButtonForwardNex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73814465"/>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dirty="0">
                <a:solidFill>
                  <a:srgbClr val="FFFFFF"/>
                </a:solidFill>
                <a:latin typeface="+mj-lt"/>
                <a:ea typeface="+mj-ea"/>
                <a:cs typeface="+mj-cs"/>
              </a:rPr>
              <a:t>Analysis (3) – Rideshare Rides per Year (2015-2018)</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9" name="Content Placeholder 4" descr="A picture containing pencil, writing implement, stationary&#10;&#10;Description automatically generated">
            <a:extLst>
              <a:ext uri="{FF2B5EF4-FFF2-40B4-BE49-F238E27FC236}">
                <a16:creationId xmlns:a16="http://schemas.microsoft.com/office/drawing/2014/main" id="{CEFB25B1-0B96-490C-9B10-9321131E021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5779"/>
          <a:stretch/>
        </p:blipFill>
        <p:spPr>
          <a:xfrm>
            <a:off x="1477775" y="2310834"/>
            <a:ext cx="9236450" cy="4351338"/>
          </a:xfrm>
        </p:spPr>
      </p:pic>
    </p:spTree>
    <p:extLst>
      <p:ext uri="{BB962C8B-B14F-4D97-AF65-F5344CB8AC3E}">
        <p14:creationId xmlns:p14="http://schemas.microsoft.com/office/powerpoint/2010/main" val="3448804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78E9C0-EF0D-4D62-A65F-0F180FA15BC6}"/>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3600" dirty="0">
                <a:solidFill>
                  <a:srgbClr val="FFFFFF"/>
                </a:solidFill>
              </a:rPr>
              <a:t>Red Light Camera Violations vs. Rideshare Count Growth</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18E95209-990C-4A60-B755-E8F46C2563DC}"/>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619"/>
          <a:stretch/>
        </p:blipFill>
        <p:spPr>
          <a:xfrm>
            <a:off x="1093068" y="2426818"/>
            <a:ext cx="3932915" cy="3997637"/>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screenshot of a cell phone&#10;&#10;Description automatically generated">
            <a:extLst>
              <a:ext uri="{FF2B5EF4-FFF2-40B4-BE49-F238E27FC236}">
                <a16:creationId xmlns:a16="http://schemas.microsoft.com/office/drawing/2014/main" id="{1AA72CCF-8F68-483A-BFBA-8EDE0C2C424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174213" y="2426818"/>
            <a:ext cx="3997637" cy="3997637"/>
          </a:xfrm>
          <a:prstGeom prst="rect">
            <a:avLst/>
          </a:prstGeom>
        </p:spPr>
      </p:pic>
    </p:spTree>
    <p:extLst>
      <p:ext uri="{BB962C8B-B14F-4D97-AF65-F5344CB8AC3E}">
        <p14:creationId xmlns:p14="http://schemas.microsoft.com/office/powerpoint/2010/main" val="3463200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A802-8B8A-482D-81A2-EDA6F103D7B6}"/>
              </a:ext>
            </a:extLst>
          </p:cNvPr>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a:t>Analysis (3) – Pearson Correlation Test</a:t>
            </a:r>
          </a:p>
        </p:txBody>
      </p:sp>
      <p:pic>
        <p:nvPicPr>
          <p:cNvPr id="9" name="Content Placeholder 8" descr="A screenshot of a social media post&#10;&#10;Description automatically generated">
            <a:extLst>
              <a:ext uri="{FF2B5EF4-FFF2-40B4-BE49-F238E27FC236}">
                <a16:creationId xmlns:a16="http://schemas.microsoft.com/office/drawing/2014/main" id="{C2AB9FAC-A678-4E1C-8CB0-1A1C39CDDAA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4535183" y="886327"/>
            <a:ext cx="7379746" cy="5085346"/>
          </a:xfrm>
          <a:prstGeom prst="rect">
            <a:avLst/>
          </a:prstGeom>
          <a:effectLst/>
        </p:spPr>
      </p:pic>
      <p:sp>
        <p:nvSpPr>
          <p:cNvPr id="4" name="Text Placeholder 3">
            <a:extLst>
              <a:ext uri="{FF2B5EF4-FFF2-40B4-BE49-F238E27FC236}">
                <a16:creationId xmlns:a16="http://schemas.microsoft.com/office/drawing/2014/main" id="{A832564E-DF2A-4ED9-B131-3E80699D7351}"/>
              </a:ext>
            </a:extLst>
          </p:cNvPr>
          <p:cNvSpPr>
            <a:spLocks noGrp="1"/>
          </p:cNvSpPr>
          <p:nvPr>
            <p:ph type="body" sz="half" idx="2"/>
          </p:nvPr>
        </p:nvSpPr>
        <p:spPr>
          <a:xfrm>
            <a:off x="648931" y="2438400"/>
            <a:ext cx="3651466" cy="3785419"/>
          </a:xfrm>
        </p:spPr>
        <p:txBody>
          <a:bodyPr vert="horz" lIns="91440" tIns="45720" rIns="91440" bIns="45720" rtlCol="0">
            <a:normAutofit/>
          </a:bodyPr>
          <a:lstStyle/>
          <a:p>
            <a:pPr indent="-228600">
              <a:buFont typeface="Arial" panose="020B0604020202020204" pitchFamily="34" charset="0"/>
              <a:buChar char="•"/>
            </a:pPr>
            <a:r>
              <a:rPr lang="en-US" sz="1800"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1179418273"/>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03E4CA1-1CA8-47DD-8EE6-733F65BE4B44}"/>
              </a:ext>
            </a:extLst>
          </p:cNvPr>
          <p:cNvSpPr txBox="1">
            <a:spLocks/>
          </p:cNvSpPr>
          <p:nvPr/>
        </p:nvSpPr>
        <p:spPr>
          <a:xfrm>
            <a:off x="6455033" y="25247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Findings From Study</a:t>
            </a:r>
            <a:endParaRPr lang="en-US" dirty="0">
              <a:solidFill>
                <a:schemeClr val="accent1"/>
              </a:solidFill>
            </a:endParaRPr>
          </a:p>
          <a:p>
            <a:pPr marL="1028700" lvl="1" indent="-571500">
              <a:buClr>
                <a:schemeClr val="accent1"/>
              </a:buClr>
              <a:buFont typeface="+mj-lt"/>
              <a:buAutoNum type="romanUcPeriod"/>
            </a:pPr>
            <a:r>
              <a:rPr lang="en-US" dirty="0"/>
              <a:t>From 2014 to 2016 the amount of red-light camera violations have tripled.</a:t>
            </a:r>
          </a:p>
          <a:p>
            <a:pPr marL="1028700" lvl="1" indent="-571500">
              <a:buClr>
                <a:schemeClr val="accent1"/>
              </a:buClr>
              <a:buFont typeface="+mj-lt"/>
              <a:buAutoNum type="romanUcPeriod"/>
            </a:pPr>
            <a:r>
              <a:rPr lang="en-US" dirty="0"/>
              <a:t>From 2014 to 2017 the amount of rideshare rides have grown an astonishing 600%.</a:t>
            </a:r>
          </a:p>
          <a:p>
            <a:pPr marL="0" indent="0">
              <a:buNone/>
            </a:pPr>
            <a:endParaRPr lang="en-US" dirty="0"/>
          </a:p>
        </p:txBody>
      </p:sp>
      <p:sp>
        <p:nvSpPr>
          <p:cNvPr id="5" name="Content Placeholder 2">
            <a:extLst>
              <a:ext uri="{FF2B5EF4-FFF2-40B4-BE49-F238E27FC236}">
                <a16:creationId xmlns:a16="http://schemas.microsoft.com/office/drawing/2014/main" id="{23E4ADC5-BA04-4E7E-8768-48E8B6A61B61}"/>
              </a:ext>
            </a:extLst>
          </p:cNvPr>
          <p:cNvSpPr txBox="1">
            <a:spLocks/>
          </p:cNvSpPr>
          <p:nvPr/>
        </p:nvSpPr>
        <p:spPr>
          <a:xfrm>
            <a:off x="6455033" y="2960169"/>
            <a:ext cx="550933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Possible Solutions</a:t>
            </a:r>
            <a:endParaRPr lang="en-US" dirty="0">
              <a:solidFill>
                <a:schemeClr val="accent1"/>
              </a:solidFill>
            </a:endParaRPr>
          </a:p>
          <a:p>
            <a:pPr marL="1028700" lvl="1" indent="-571500">
              <a:buClr>
                <a:schemeClr val="accent1"/>
              </a:buClr>
              <a:buFont typeface="+mj-lt"/>
              <a:buAutoNum type="romanUcPeriod"/>
            </a:pPr>
            <a:r>
              <a:rPr lang="en-US" dirty="0"/>
              <a:t>Eventually set a cap on the number of drivers who can drive for Uber and Lyft.</a:t>
            </a:r>
          </a:p>
        </p:txBody>
      </p:sp>
      <p:sp>
        <p:nvSpPr>
          <p:cNvPr id="3" name="Rectangle 2">
            <a:extLst>
              <a:ext uri="{FF2B5EF4-FFF2-40B4-BE49-F238E27FC236}">
                <a16:creationId xmlns:a16="http://schemas.microsoft.com/office/drawing/2014/main" id="{3317F08B-4900-4D74-878E-C2DBC5B083F1}"/>
              </a:ext>
            </a:extLst>
          </p:cNvPr>
          <p:cNvSpPr/>
          <p:nvPr/>
        </p:nvSpPr>
        <p:spPr>
          <a:xfrm>
            <a:off x="704865" y="337164"/>
            <a:ext cx="4807598" cy="800219"/>
          </a:xfrm>
          <a:prstGeom prst="rect">
            <a:avLst/>
          </a:prstGeom>
        </p:spPr>
        <p:txBody>
          <a:bodyPr wrap="none">
            <a:spAutoFit/>
          </a:bodyPr>
          <a:lstStyle/>
          <a:p>
            <a:pPr algn="ctr"/>
            <a:r>
              <a:rPr lang="en-US" sz="2800" dirty="0"/>
              <a:t>Pearson correlation test results:</a:t>
            </a:r>
          </a:p>
          <a:p>
            <a:endParaRPr lang="en-US" dirty="0">
              <a:solidFill>
                <a:schemeClr val="accent1"/>
              </a:solidFill>
            </a:endParaRPr>
          </a:p>
        </p:txBody>
      </p:sp>
      <p:pic>
        <p:nvPicPr>
          <p:cNvPr id="7" name="Picture 6">
            <a:extLst>
              <a:ext uri="{FF2B5EF4-FFF2-40B4-BE49-F238E27FC236}">
                <a16:creationId xmlns:a16="http://schemas.microsoft.com/office/drawing/2014/main" id="{2E4394AB-E183-4EF4-86E2-5D202F27D5D6}"/>
              </a:ext>
            </a:extLst>
          </p:cNvPr>
          <p:cNvPicPr>
            <a:picLocks noChangeAspect="1"/>
          </p:cNvPicPr>
          <p:nvPr/>
        </p:nvPicPr>
        <p:blipFill rotWithShape="1">
          <a:blip r:embed="rId3"/>
          <a:srcRect l="27524" t="74304" r="23471" b="12691"/>
          <a:stretch/>
        </p:blipFill>
        <p:spPr>
          <a:xfrm>
            <a:off x="227633" y="1137383"/>
            <a:ext cx="5974673" cy="891911"/>
          </a:xfrm>
          <a:prstGeom prst="rect">
            <a:avLst/>
          </a:prstGeom>
        </p:spPr>
      </p:pic>
      <p:sp>
        <p:nvSpPr>
          <p:cNvPr id="8" name="Rectangle 7">
            <a:extLst>
              <a:ext uri="{FF2B5EF4-FFF2-40B4-BE49-F238E27FC236}">
                <a16:creationId xmlns:a16="http://schemas.microsoft.com/office/drawing/2014/main" id="{9D53B529-4A0B-4B7F-8B68-124E7514DDFA}"/>
              </a:ext>
            </a:extLst>
          </p:cNvPr>
          <p:cNvSpPr/>
          <p:nvPr/>
        </p:nvSpPr>
        <p:spPr>
          <a:xfrm>
            <a:off x="158882" y="2125747"/>
            <a:ext cx="6043424" cy="3416320"/>
          </a:xfrm>
          <a:prstGeom prst="rect">
            <a:avLst/>
          </a:prstGeom>
        </p:spPr>
        <p:txBody>
          <a:bodyPr wrap="square">
            <a:spAutoFit/>
          </a:bodyPr>
          <a:lstStyle/>
          <a:p>
            <a:r>
              <a:rPr lang="en-US" dirty="0"/>
              <a:t>Pearson correlation coefficient: 0.98</a:t>
            </a:r>
          </a:p>
          <a:p>
            <a:r>
              <a:rPr lang="en-US" dirty="0">
                <a:solidFill>
                  <a:srgbClr val="333333"/>
                </a:solidFill>
                <a:latin typeface="Open Sans"/>
              </a:rPr>
              <a:t>P-Value: 0.011955979874283209</a:t>
            </a:r>
          </a:p>
          <a:p>
            <a:endParaRPr lang="en-US" dirty="0">
              <a:solidFill>
                <a:srgbClr val="333333"/>
              </a:solidFill>
              <a:latin typeface="Open Sans"/>
            </a:endParaRPr>
          </a:p>
          <a:p>
            <a:r>
              <a:rPr lang="en-US" dirty="0">
                <a:solidFill>
                  <a:srgbClr val="333333"/>
                </a:solidFill>
                <a:latin typeface="Open Sans"/>
              </a:rPr>
              <a:t>Positive correlations imply that as x increases, so does y. </a:t>
            </a:r>
          </a:p>
          <a:p>
            <a:endParaRPr lang="en-US" dirty="0">
              <a:solidFill>
                <a:srgbClr val="333333"/>
              </a:solidFill>
              <a:latin typeface="Open Sans"/>
            </a:endParaRPr>
          </a:p>
          <a:p>
            <a:r>
              <a:rPr lang="en-US" dirty="0">
                <a:solidFill>
                  <a:srgbClr val="333333"/>
                </a:solidFill>
                <a:latin typeface="Open Sans"/>
              </a:rPr>
              <a:t>0.98 There fore this hypothesis states that as rideshare counts increase so will the amount of violations.</a:t>
            </a:r>
          </a:p>
          <a:p>
            <a:endParaRPr lang="en-US" dirty="0">
              <a:solidFill>
                <a:srgbClr val="333333"/>
              </a:solidFill>
              <a:latin typeface="Open Sans"/>
            </a:endParaRPr>
          </a:p>
          <a:p>
            <a:r>
              <a:rPr lang="en-US" dirty="0">
                <a:solidFill>
                  <a:srgbClr val="333333"/>
                </a:solidFill>
                <a:latin typeface="Open Sans"/>
              </a:rPr>
              <a:t>With a P-Value: of roughly 0.012 most would reject the null hypothesis.</a:t>
            </a:r>
          </a:p>
          <a:p>
            <a:endParaRPr lang="en-US" dirty="0">
              <a:solidFill>
                <a:srgbClr val="333333"/>
              </a:solidFill>
              <a:latin typeface="Open Sans"/>
            </a:endParaRPr>
          </a:p>
          <a:p>
            <a:r>
              <a:rPr lang="en-US" dirty="0">
                <a:solidFill>
                  <a:srgbClr val="333333"/>
                </a:solidFill>
                <a:latin typeface="Open Sans"/>
              </a:rPr>
              <a:t>Leave it up to you.</a:t>
            </a:r>
            <a:endParaRPr lang="en-US" dirty="0"/>
          </a:p>
        </p:txBody>
      </p:sp>
      <p:sp>
        <p:nvSpPr>
          <p:cNvPr id="9" name="Rectangle 8">
            <a:extLst>
              <a:ext uri="{FF2B5EF4-FFF2-40B4-BE49-F238E27FC236}">
                <a16:creationId xmlns:a16="http://schemas.microsoft.com/office/drawing/2014/main" id="{D667FE0B-F00F-47D1-807B-E08071415012}"/>
              </a:ext>
            </a:extLst>
          </p:cNvPr>
          <p:cNvSpPr/>
          <p:nvPr/>
        </p:nvSpPr>
        <p:spPr>
          <a:xfrm>
            <a:off x="408372" y="174756"/>
            <a:ext cx="11700770" cy="6346079"/>
          </a:xfrm>
          <a:prstGeom prst="rect">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269616272"/>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Discussion of Findings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Observations</a:t>
            </a:r>
          </a:p>
          <a:p>
            <a:pPr lvl="1"/>
            <a:r>
              <a:rPr lang="en-US" dirty="0"/>
              <a:t>Accidents</a:t>
            </a:r>
          </a:p>
          <a:p>
            <a:pPr lvl="2"/>
            <a:r>
              <a:rPr lang="en-US" dirty="0"/>
              <a:t>Accidents are most frequent in the fall, and least frequent in the winter. However, December had the second most accidents in the past two years</a:t>
            </a:r>
          </a:p>
          <a:p>
            <a:pPr lvl="2"/>
            <a:r>
              <a:rPr lang="en-US" dirty="0"/>
              <a:t>Accidents are most frequent in the heart of downtown, but fatal accidents happen most frequently on the outskirts of the city</a:t>
            </a:r>
          </a:p>
          <a:p>
            <a:pPr lvl="1"/>
            <a:r>
              <a:rPr lang="en-US" dirty="0"/>
              <a:t>Traffic Camera Trends</a:t>
            </a:r>
          </a:p>
          <a:p>
            <a:pPr lvl="2"/>
            <a:r>
              <a:rPr lang="en-US" dirty="0"/>
              <a:t>As population decreases the amount of speed camera violations also decreases</a:t>
            </a:r>
          </a:p>
          <a:p>
            <a:pPr lvl="2"/>
            <a:r>
              <a:rPr lang="en-US" dirty="0"/>
              <a:t>Speed camera violations are more frequent around parks</a:t>
            </a:r>
          </a:p>
          <a:p>
            <a:pPr lvl="2"/>
            <a:r>
              <a:rPr lang="en-US" dirty="0"/>
              <a:t>Overall the violations are decreasing across the city of Chicago</a:t>
            </a:r>
          </a:p>
          <a:p>
            <a:pPr lvl="2"/>
            <a:endParaRPr lang="en-US" dirty="0"/>
          </a:p>
          <a:p>
            <a:pPr lvl="2"/>
            <a:endParaRPr lang="en-US" dirty="0"/>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893491234"/>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Post Mortem</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normAutofit/>
          </a:bodyPr>
          <a:lstStyle/>
          <a:p>
            <a:r>
              <a:rPr lang="en-US" dirty="0"/>
              <a:t>Additional research options</a:t>
            </a:r>
          </a:p>
          <a:p>
            <a:pPr lvl="1"/>
            <a:r>
              <a:rPr lang="en-US" dirty="0"/>
              <a:t>Incorporating Chicago weather data to compare percentage of days in different conditions to the percentage of accidents in those conditions to better understand the cause of accidents</a:t>
            </a:r>
          </a:p>
          <a:p>
            <a:pPr lvl="1"/>
            <a:endParaRPr lang="en-US" dirty="0"/>
          </a:p>
          <a:p>
            <a:pPr lvl="1"/>
            <a:r>
              <a:rPr lang="en-US" dirty="0"/>
              <a:t>Honing the coordinate data of accidents in relation to traffic cameras to get a better idea of how much the camera additions contribute to an accidents</a:t>
            </a:r>
          </a:p>
          <a:p>
            <a:pPr marL="457200" lvl="1" indent="0">
              <a:buNone/>
            </a:pPr>
            <a:endParaRPr lang="en-US" dirty="0"/>
          </a:p>
          <a:p>
            <a:pPr lvl="1"/>
            <a:r>
              <a:rPr lang="en-US" dirty="0"/>
              <a:t>Obtaining more detailed data on ridesharing could help form a better picture of why Chicago traffic behaves the way it does</a:t>
            </a:r>
          </a:p>
        </p:txBody>
      </p:sp>
    </p:spTree>
    <p:extLst>
      <p:ext uri="{BB962C8B-B14F-4D97-AF65-F5344CB8AC3E}">
        <p14:creationId xmlns:p14="http://schemas.microsoft.com/office/powerpoint/2010/main" val="308000132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F4B2-7C2F-44DB-B6A9-64EAD19A1BC6}"/>
              </a:ext>
            </a:extLst>
          </p:cNvPr>
          <p:cNvSpPr>
            <a:spLocks noGrp="1"/>
          </p:cNvSpPr>
          <p:nvPr>
            <p:ph type="title"/>
          </p:nvPr>
        </p:nvSpPr>
        <p:spPr/>
        <p:txBody>
          <a:bodyPr/>
          <a:lstStyle/>
          <a:p>
            <a:r>
              <a:rPr lang="en-US" dirty="0"/>
              <a:t>Project Motivation &amp; Overview</a:t>
            </a:r>
          </a:p>
        </p:txBody>
      </p:sp>
      <p:sp>
        <p:nvSpPr>
          <p:cNvPr id="3" name="Content Placeholder 2">
            <a:extLst>
              <a:ext uri="{FF2B5EF4-FFF2-40B4-BE49-F238E27FC236}">
                <a16:creationId xmlns:a16="http://schemas.microsoft.com/office/drawing/2014/main" id="{3261615E-2DDF-4B5F-85C6-209579F7FE64}"/>
              </a:ext>
            </a:extLst>
          </p:cNvPr>
          <p:cNvSpPr>
            <a:spLocks noGrp="1"/>
          </p:cNvSpPr>
          <p:nvPr>
            <p:ph sz="half" idx="1"/>
          </p:nvPr>
        </p:nvSpPr>
        <p:spPr/>
        <p:txBody>
          <a:bodyPr>
            <a:normAutofit/>
          </a:bodyPr>
          <a:lstStyle/>
          <a:p>
            <a:pPr marL="0" indent="0">
              <a:buNone/>
            </a:pPr>
            <a:r>
              <a:rPr lang="en-US" sz="2600" u="sng" dirty="0"/>
              <a:t>Why Traffic Cams &amp; Accidents?</a:t>
            </a:r>
          </a:p>
          <a:p>
            <a:r>
              <a:rPr lang="en-US" sz="2600" dirty="0"/>
              <a:t>We’ve all gotten traffic cam tickets in the past couple years, so we wanted to analyze Chicago city traffic data to identify trends that might help us avoid unfortunate situations like traffic cam violations or accidents in the future</a:t>
            </a:r>
          </a:p>
        </p:txBody>
      </p:sp>
      <p:sp>
        <p:nvSpPr>
          <p:cNvPr id="4" name="Content Placeholder 3">
            <a:extLst>
              <a:ext uri="{FF2B5EF4-FFF2-40B4-BE49-F238E27FC236}">
                <a16:creationId xmlns:a16="http://schemas.microsoft.com/office/drawing/2014/main" id="{302F7113-C6B7-44D6-9D76-A7AC3E200E62}"/>
              </a:ext>
            </a:extLst>
          </p:cNvPr>
          <p:cNvSpPr>
            <a:spLocks noGrp="1"/>
          </p:cNvSpPr>
          <p:nvPr>
            <p:ph sz="half" idx="2"/>
          </p:nvPr>
        </p:nvSpPr>
        <p:spPr/>
        <p:txBody>
          <a:bodyPr>
            <a:noAutofit/>
          </a:bodyPr>
          <a:lstStyle/>
          <a:p>
            <a:pPr marL="0" indent="0" algn="ctr">
              <a:buNone/>
            </a:pPr>
            <a:r>
              <a:rPr lang="en-US" sz="2400" u="sng" dirty="0"/>
              <a:t>Questions/ Phases of Analysis</a:t>
            </a:r>
          </a:p>
          <a:p>
            <a:pPr marL="514350" indent="-514350">
              <a:buAutoNum type="arabicPeriod"/>
            </a:pPr>
            <a:r>
              <a:rPr lang="en-US" sz="2400" dirty="0"/>
              <a:t>What are some observable trends or tendencies we can identify related to car accidents in Chicago</a:t>
            </a:r>
          </a:p>
          <a:p>
            <a:pPr marL="514350" indent="-514350">
              <a:buAutoNum type="arabicPeriod"/>
            </a:pPr>
            <a:r>
              <a:rPr lang="en-US" sz="2400" dirty="0"/>
              <a:t>How have the most active traffic cameras and camera violation trends changed over time?</a:t>
            </a:r>
          </a:p>
          <a:p>
            <a:pPr marL="514350" indent="-514350">
              <a:buAutoNum type="arabicPeriod"/>
            </a:pPr>
            <a:r>
              <a:rPr lang="en-US" sz="2400" dirty="0"/>
              <a:t>Why have these trends changed the way they have?</a:t>
            </a:r>
          </a:p>
          <a:p>
            <a:pPr marL="971550" lvl="1" indent="-514350">
              <a:buFont typeface="+mj-lt"/>
              <a:buAutoNum type="alphaLcPeriod"/>
            </a:pPr>
            <a:r>
              <a:rPr lang="en-US" dirty="0"/>
              <a:t>(How do they correlate to Chicago’s population or ride share data?)</a:t>
            </a:r>
          </a:p>
        </p:txBody>
      </p:sp>
    </p:spTree>
    <p:extLst>
      <p:ext uri="{BB962C8B-B14F-4D97-AF65-F5344CB8AC3E}">
        <p14:creationId xmlns:p14="http://schemas.microsoft.com/office/powerpoint/2010/main" val="1725806357"/>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Chicago Traffic Data Source</a:t>
            </a:r>
          </a:p>
        </p:txBody>
      </p:sp>
      <p:pic>
        <p:nvPicPr>
          <p:cNvPr id="5" name="Content Placeholder 4" descr="A large body of water with a city in the background&#10;&#10;Description automatically generated">
            <a:extLst>
              <a:ext uri="{FF2B5EF4-FFF2-40B4-BE49-F238E27FC236}">
                <a16:creationId xmlns:a16="http://schemas.microsoft.com/office/drawing/2014/main" id="{6B7148C7-5145-4BCB-BE4A-CEF9CE8D37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3042" y="2120265"/>
            <a:ext cx="9945916" cy="4351338"/>
          </a:xfrm>
        </p:spPr>
      </p:pic>
      <p:sp>
        <p:nvSpPr>
          <p:cNvPr id="8" name="TextBox 7">
            <a:extLst>
              <a:ext uri="{FF2B5EF4-FFF2-40B4-BE49-F238E27FC236}">
                <a16:creationId xmlns:a16="http://schemas.microsoft.com/office/drawing/2014/main" id="{3F851779-65F0-4C09-9EEF-10C5F61219C3}"/>
              </a:ext>
            </a:extLst>
          </p:cNvPr>
          <p:cNvSpPr txBox="1"/>
          <p:nvPr/>
        </p:nvSpPr>
        <p:spPr>
          <a:xfrm>
            <a:off x="1123042" y="1514475"/>
            <a:ext cx="9945916" cy="830997"/>
          </a:xfrm>
          <a:prstGeom prst="rect">
            <a:avLst/>
          </a:prstGeom>
          <a:noFill/>
        </p:spPr>
        <p:txBody>
          <a:bodyPr wrap="square" rtlCol="0">
            <a:spAutoFit/>
          </a:bodyPr>
          <a:lstStyle/>
          <a:p>
            <a:r>
              <a:rPr lang="en-US" sz="2400" dirty="0"/>
              <a:t>Data Source – Chicago Data Portal		      </a:t>
            </a:r>
            <a:r>
              <a:rPr lang="en-US" sz="2400" dirty="0">
                <a:hlinkClick r:id="rId4"/>
              </a:rPr>
              <a:t>https://data.cityofchicago.org/</a:t>
            </a:r>
            <a:endParaRPr lang="en-US" sz="2400" dirty="0"/>
          </a:p>
          <a:p>
            <a:endParaRPr lang="en-US" sz="2400" dirty="0"/>
          </a:p>
        </p:txBody>
      </p:sp>
    </p:spTree>
    <p:extLst>
      <p:ext uri="{BB962C8B-B14F-4D97-AF65-F5344CB8AC3E}">
        <p14:creationId xmlns:p14="http://schemas.microsoft.com/office/powerpoint/2010/main" val="327746053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Data Cleanup &amp; Exploration</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429306"/>
            <a:ext cx="10515600" cy="4747658"/>
          </a:xfrm>
        </p:spPr>
        <p:txBody>
          <a:bodyPr>
            <a:normAutofit fontScale="85000" lnSpcReduction="20000"/>
          </a:bodyPr>
          <a:lstStyle/>
          <a:p>
            <a:r>
              <a:rPr lang="en-US" dirty="0"/>
              <a:t>Three Primary Data Sets</a:t>
            </a:r>
          </a:p>
          <a:p>
            <a:pPr marL="914400" lvl="1" indent="-457200">
              <a:buFont typeface="+mj-lt"/>
              <a:buAutoNum type="arabicPeriod"/>
            </a:pPr>
            <a:r>
              <a:rPr lang="en-US" dirty="0"/>
              <a:t>Post 2017-2018 Accident Data</a:t>
            </a:r>
          </a:p>
          <a:p>
            <a:pPr marL="1371600" lvl="2" indent="-457200">
              <a:buFont typeface="+mj-lt"/>
              <a:buAutoNum type="arabicPeriod"/>
            </a:pPr>
            <a:r>
              <a:rPr lang="en-US" dirty="0"/>
              <a:t>Considered the impact of the following on accidents:</a:t>
            </a:r>
          </a:p>
          <a:p>
            <a:pPr marL="1828800" lvl="3" indent="-457200">
              <a:buFont typeface="+mj-lt"/>
              <a:buAutoNum type="arabicPeriod"/>
            </a:pPr>
            <a:r>
              <a:rPr lang="en-US" dirty="0"/>
              <a:t>Weather conditions</a:t>
            </a:r>
          </a:p>
          <a:p>
            <a:pPr marL="1828800" lvl="3" indent="-457200">
              <a:buFont typeface="+mj-lt"/>
              <a:buAutoNum type="arabicPeriod"/>
            </a:pPr>
            <a:r>
              <a:rPr lang="en-US" dirty="0"/>
              <a:t>Lighting conditions</a:t>
            </a:r>
          </a:p>
          <a:p>
            <a:pPr marL="1828800" lvl="3" indent="-457200">
              <a:buFont typeface="+mj-lt"/>
              <a:buAutoNum type="arabicPeriod"/>
            </a:pPr>
            <a:r>
              <a:rPr lang="en-US" dirty="0"/>
              <a:t>Time of year</a:t>
            </a:r>
          </a:p>
          <a:p>
            <a:pPr marL="1828800" lvl="3" indent="-457200">
              <a:buFont typeface="+mj-lt"/>
              <a:buAutoNum type="arabicPeriod"/>
            </a:pPr>
            <a:r>
              <a:rPr lang="en-US" dirty="0"/>
              <a:t>Part of the city</a:t>
            </a:r>
          </a:p>
          <a:p>
            <a:pPr marL="914400" lvl="1" indent="-457200">
              <a:buFont typeface="+mj-lt"/>
              <a:buAutoNum type="arabicPeriod"/>
            </a:pPr>
            <a:endParaRPr lang="en-US" dirty="0"/>
          </a:p>
          <a:p>
            <a:pPr marL="914400" lvl="1" indent="-457200">
              <a:buFont typeface="+mj-lt"/>
              <a:buAutoNum type="arabicPeriod"/>
            </a:pPr>
            <a:r>
              <a:rPr lang="en-US" dirty="0"/>
              <a:t>Red Light Traffic Camera Data</a:t>
            </a:r>
          </a:p>
          <a:p>
            <a:pPr marL="1371600" lvl="2" indent="-457200">
              <a:buFont typeface="+mj-lt"/>
              <a:buAutoNum type="arabicPeriod"/>
            </a:pPr>
            <a:r>
              <a:rPr lang="en-US" dirty="0"/>
              <a:t>Analyzed violation trends in camera data</a:t>
            </a:r>
          </a:p>
          <a:p>
            <a:pPr marL="1371600" lvl="2" indent="-457200">
              <a:buFont typeface="+mj-lt"/>
              <a:buAutoNum type="arabicPeriod"/>
            </a:pPr>
            <a:r>
              <a:rPr lang="en-US" dirty="0"/>
              <a:t>Considered top 20 cameras, and their change over time</a:t>
            </a:r>
          </a:p>
          <a:p>
            <a:pPr marL="1371600" lvl="2" indent="-457200">
              <a:buFont typeface="+mj-lt"/>
              <a:buAutoNum type="arabicPeriod"/>
            </a:pPr>
            <a:r>
              <a:rPr lang="en-US" dirty="0"/>
              <a:t>Compared Chicago’s rideshare data vs the change in total violations over time</a:t>
            </a:r>
          </a:p>
          <a:p>
            <a:pPr marL="914400" lvl="2" indent="0">
              <a:buNone/>
            </a:pPr>
            <a:endParaRPr lang="en-US" dirty="0"/>
          </a:p>
          <a:p>
            <a:pPr marL="914400" lvl="1" indent="-457200">
              <a:buFont typeface="+mj-lt"/>
              <a:buAutoNum type="arabicPeriod"/>
            </a:pPr>
            <a:endParaRPr lang="en-US" dirty="0"/>
          </a:p>
          <a:p>
            <a:pPr marL="914400" lvl="1" indent="-457200">
              <a:buFont typeface="+mj-lt"/>
              <a:buAutoNum type="arabicPeriod"/>
            </a:pPr>
            <a:r>
              <a:rPr lang="en-US" dirty="0"/>
              <a:t>Speed Camera Data</a:t>
            </a:r>
          </a:p>
          <a:p>
            <a:pPr marL="1371600" lvl="2" indent="-457200">
              <a:buFont typeface="+mj-lt"/>
              <a:buAutoNum type="arabicPeriod"/>
            </a:pPr>
            <a:r>
              <a:rPr lang="en-US" dirty="0"/>
              <a:t>Analyzed violation trends in camera data</a:t>
            </a:r>
          </a:p>
          <a:p>
            <a:pPr marL="1371600" lvl="2" indent="-457200">
              <a:buFont typeface="+mj-lt"/>
              <a:buAutoNum type="arabicPeriod"/>
            </a:pPr>
            <a:r>
              <a:rPr lang="en-US" dirty="0"/>
              <a:t>Considered top 20 cameras, and their change over time</a:t>
            </a:r>
          </a:p>
          <a:p>
            <a:pPr marL="1371600" lvl="2" indent="-457200">
              <a:buFont typeface="+mj-lt"/>
              <a:buAutoNum type="arabicPeriod"/>
            </a:pPr>
            <a:r>
              <a:rPr lang="en-US" dirty="0"/>
              <a:t>Compared Chicago’s population vs the change in total violations over time</a:t>
            </a:r>
          </a:p>
          <a:p>
            <a:pPr marL="1371600" lvl="2" indent="-457200">
              <a:buFont typeface="+mj-lt"/>
              <a:buAutoNum type="arabicPeriod"/>
            </a:pPr>
            <a:endParaRPr lang="en-US" dirty="0"/>
          </a:p>
        </p:txBody>
      </p:sp>
    </p:spTree>
    <p:extLst>
      <p:ext uri="{BB962C8B-B14F-4D97-AF65-F5344CB8AC3E}">
        <p14:creationId xmlns:p14="http://schemas.microsoft.com/office/powerpoint/2010/main" val="337532574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4FC52A-C07C-483E-A26D-6C4E4AC500E4}"/>
              </a:ext>
            </a:extLst>
          </p:cNvPr>
          <p:cNvSpPr>
            <a:spLocks noGrp="1"/>
          </p:cNvSpPr>
          <p:nvPr>
            <p:ph idx="1"/>
          </p:nvPr>
        </p:nvSpPr>
        <p:spPr>
          <a:xfrm rot="19765327">
            <a:off x="1514475" y="1825625"/>
            <a:ext cx="10515600" cy="4351338"/>
          </a:xfrm>
        </p:spPr>
        <p:txBody>
          <a:bodyPr>
            <a:normAutofit/>
          </a:bodyPr>
          <a:lstStyle/>
          <a:p>
            <a:pPr marL="0" indent="0">
              <a:buNone/>
            </a:pPr>
            <a:r>
              <a:rPr lang="en-US" sz="15400" dirty="0"/>
              <a:t>PLOT SHOTS</a:t>
            </a:r>
          </a:p>
        </p:txBody>
      </p:sp>
    </p:spTree>
    <p:extLst>
      <p:ext uri="{BB962C8B-B14F-4D97-AF65-F5344CB8AC3E}">
        <p14:creationId xmlns:p14="http://schemas.microsoft.com/office/powerpoint/2010/main" val="24820945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D93B8-CAA8-4799-8D12-54F35B52AFE8}"/>
              </a:ext>
            </a:extLst>
          </p:cNvPr>
          <p:cNvSpPr>
            <a:spLocks noGrp="1"/>
          </p:cNvSpPr>
          <p:nvPr>
            <p:ph type="title"/>
          </p:nvPr>
        </p:nvSpPr>
        <p:spPr>
          <a:xfrm>
            <a:off x="546351" y="433545"/>
            <a:ext cx="11139854" cy="930447"/>
          </a:xfrm>
        </p:spPr>
        <p:txBody>
          <a:bodyPr vert="horz" lIns="91440" tIns="45720" rIns="91440" bIns="45720" rtlCol="0" anchor="b">
            <a:normAutofit fontScale="90000"/>
          </a:bodyPr>
          <a:lstStyle/>
          <a:p>
            <a:pPr algn="ctr"/>
            <a:r>
              <a:rPr lang="en-US" sz="5400" dirty="0">
                <a:solidFill>
                  <a:srgbClr val="FFFFFF"/>
                </a:solidFill>
              </a:rPr>
              <a:t>Analysis (1) – Car Accident Observations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screenshot of a cell phone&#10;&#10;Description automatically generated">
            <a:extLst>
              <a:ext uri="{FF2B5EF4-FFF2-40B4-BE49-F238E27FC236}">
                <a16:creationId xmlns:a16="http://schemas.microsoft.com/office/drawing/2014/main" id="{855BF9B5-1798-4514-A39D-904B2F3F48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7652" y="2426818"/>
            <a:ext cx="5043747" cy="3997637"/>
          </a:xfrm>
          <a:prstGeom prst="rect">
            <a:avLst/>
          </a:prstGeom>
        </p:spPr>
      </p:pic>
      <p:cxnSp>
        <p:nvCxnSpPr>
          <p:cNvPr id="24" name="Straight Connector 2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Content Placeholder 5" descr="A screenshot of a cell phone&#10;&#10;Description automatically generated">
            <a:extLst>
              <a:ext uri="{FF2B5EF4-FFF2-40B4-BE49-F238E27FC236}">
                <a16:creationId xmlns:a16="http://schemas.microsoft.com/office/drawing/2014/main" id="{95D8BCCC-06D7-4E39-BE7A-645DF439B91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561672" y="2426818"/>
            <a:ext cx="5222719" cy="3997637"/>
          </a:xfrm>
          <a:prstGeom prst="rect">
            <a:avLst/>
          </a:prstGeom>
        </p:spPr>
      </p:pic>
    </p:spTree>
    <p:extLst>
      <p:ext uri="{BB962C8B-B14F-4D97-AF65-F5344CB8AC3E}">
        <p14:creationId xmlns:p14="http://schemas.microsoft.com/office/powerpoint/2010/main" val="195285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DBA0-E49A-487C-822F-C3BC36B16924}"/>
              </a:ext>
            </a:extLst>
          </p:cNvPr>
          <p:cNvSpPr>
            <a:spLocks noGrp="1"/>
          </p:cNvSpPr>
          <p:nvPr>
            <p:ph type="title"/>
          </p:nvPr>
        </p:nvSpPr>
        <p:spPr>
          <a:xfrm>
            <a:off x="648929" y="629266"/>
            <a:ext cx="3651467" cy="1676603"/>
          </a:xfrm>
        </p:spPr>
        <p:txBody>
          <a:bodyPr>
            <a:normAutofit fontScale="90000"/>
          </a:bodyPr>
          <a:lstStyle/>
          <a:p>
            <a:r>
              <a:rPr lang="en-US" dirty="0"/>
              <a:t>Analysis (1) – Total Car Accidents Heatmap</a:t>
            </a:r>
          </a:p>
        </p:txBody>
      </p:sp>
      <p:sp>
        <p:nvSpPr>
          <p:cNvPr id="10" name="Content Placeholder 9">
            <a:extLst>
              <a:ext uri="{FF2B5EF4-FFF2-40B4-BE49-F238E27FC236}">
                <a16:creationId xmlns:a16="http://schemas.microsoft.com/office/drawing/2014/main" id="{D29E6A04-2ACD-42A7-8532-D2FE60548792}"/>
              </a:ext>
            </a:extLst>
          </p:cNvPr>
          <p:cNvSpPr>
            <a:spLocks noGrp="1"/>
          </p:cNvSpPr>
          <p:nvPr>
            <p:ph idx="1"/>
          </p:nvPr>
        </p:nvSpPr>
        <p:spPr>
          <a:xfrm>
            <a:off x="648931" y="2438400"/>
            <a:ext cx="3651466" cy="3785419"/>
          </a:xfrm>
        </p:spPr>
        <p:txBody>
          <a:bodyPr>
            <a:normAutofit/>
          </a:bodyPr>
          <a:lstStyle/>
          <a:p>
            <a:pPr marL="0" indent="0">
              <a:buNone/>
            </a:pPr>
            <a:r>
              <a:rPr lang="en-US" sz="1800" dirty="0"/>
              <a:t>*Includes car accidents from 2017-2018</a:t>
            </a:r>
          </a:p>
          <a:p>
            <a:pPr marL="0" indent="0">
              <a:buNone/>
            </a:pPr>
            <a:endParaRPr lang="en-US" sz="1800" dirty="0"/>
          </a:p>
        </p:txBody>
      </p:sp>
      <p:pic>
        <p:nvPicPr>
          <p:cNvPr id="8" name="Content Placeholder 4">
            <a:extLst>
              <a:ext uri="{FF2B5EF4-FFF2-40B4-BE49-F238E27FC236}">
                <a16:creationId xmlns:a16="http://schemas.microsoft.com/office/drawing/2014/main" id="{D63A0F26-2289-478A-98DB-2B105B54010E}"/>
              </a:ext>
            </a:extLst>
          </p:cNvPr>
          <p:cNvPicPr>
            <a:picLocks noChangeAspect="1"/>
          </p:cNvPicPr>
          <p:nvPr/>
        </p:nvPicPr>
        <p:blipFill rotWithShape="1">
          <a:blip r:embed="rId3">
            <a:extLst>
              <a:ext uri="{28A0092B-C50C-407E-A947-70E740481C1C}">
                <a14:useLocalDpi xmlns:a14="http://schemas.microsoft.com/office/drawing/2010/main" val="0"/>
              </a:ext>
            </a:extLst>
          </a:blip>
          <a:srcRect l="31721" r="6329"/>
          <a:stretch/>
        </p:blipFill>
        <p:spPr>
          <a:xfrm>
            <a:off x="4639056" y="10"/>
            <a:ext cx="7552944" cy="6857990"/>
          </a:xfrm>
          <a:prstGeom prst="rect">
            <a:avLst/>
          </a:prstGeom>
          <a:effectLst/>
        </p:spPr>
      </p:pic>
    </p:spTree>
    <p:extLst>
      <p:ext uri="{BB962C8B-B14F-4D97-AF65-F5344CB8AC3E}">
        <p14:creationId xmlns:p14="http://schemas.microsoft.com/office/powerpoint/2010/main" val="39240999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F6A3-D0F0-4F21-9122-14E789A13BA0}"/>
              </a:ext>
            </a:extLst>
          </p:cNvPr>
          <p:cNvSpPr>
            <a:spLocks noGrp="1"/>
          </p:cNvSpPr>
          <p:nvPr>
            <p:ph type="title"/>
          </p:nvPr>
        </p:nvSpPr>
        <p:spPr>
          <a:xfrm>
            <a:off x="648929" y="629266"/>
            <a:ext cx="3990127" cy="1676603"/>
          </a:xfrm>
        </p:spPr>
        <p:txBody>
          <a:bodyPr>
            <a:normAutofit fontScale="90000"/>
          </a:bodyPr>
          <a:lstStyle/>
          <a:p>
            <a:r>
              <a:rPr lang="en-US" dirty="0"/>
              <a:t>Analysis (1) – Fatal Car Accidents Heatmap</a:t>
            </a:r>
          </a:p>
        </p:txBody>
      </p:sp>
      <p:sp>
        <p:nvSpPr>
          <p:cNvPr id="10" name="Content Placeholder 9">
            <a:extLst>
              <a:ext uri="{FF2B5EF4-FFF2-40B4-BE49-F238E27FC236}">
                <a16:creationId xmlns:a16="http://schemas.microsoft.com/office/drawing/2014/main" id="{35EF3B35-9AEB-4E57-A1EA-A7E25B5EBAB2}"/>
              </a:ext>
            </a:extLst>
          </p:cNvPr>
          <p:cNvSpPr>
            <a:spLocks noGrp="1"/>
          </p:cNvSpPr>
          <p:nvPr>
            <p:ph idx="1"/>
          </p:nvPr>
        </p:nvSpPr>
        <p:spPr>
          <a:xfrm>
            <a:off x="648930" y="2443315"/>
            <a:ext cx="3651466" cy="3785419"/>
          </a:xfrm>
        </p:spPr>
        <p:txBody>
          <a:bodyPr>
            <a:normAutofit/>
          </a:bodyPr>
          <a:lstStyle/>
          <a:p>
            <a:pPr marL="0" indent="0">
              <a:buNone/>
            </a:pPr>
            <a:r>
              <a:rPr lang="en-US" sz="1800" dirty="0"/>
              <a:t>*Includes all car accidents with at least one fatality between 2017-2018</a:t>
            </a:r>
          </a:p>
          <a:p>
            <a:pPr marL="0" indent="0">
              <a:buNone/>
            </a:pPr>
            <a:endParaRPr lang="en-US" sz="1800" dirty="0"/>
          </a:p>
          <a:p>
            <a:r>
              <a:rPr lang="en-US" sz="1800" dirty="0"/>
              <a:t>View the fatal car accidents details table in </a:t>
            </a:r>
            <a:r>
              <a:rPr lang="en-US" sz="1800" dirty="0" err="1"/>
              <a:t>Jupyter</a:t>
            </a:r>
            <a:r>
              <a:rPr lang="en-US" sz="1800" dirty="0"/>
              <a:t> Notebook for additional information</a:t>
            </a:r>
          </a:p>
        </p:txBody>
      </p:sp>
      <p:pic>
        <p:nvPicPr>
          <p:cNvPr id="8" name="Content Placeholder 4">
            <a:extLst>
              <a:ext uri="{FF2B5EF4-FFF2-40B4-BE49-F238E27FC236}">
                <a16:creationId xmlns:a16="http://schemas.microsoft.com/office/drawing/2014/main" id="{5E231A3D-33DC-438B-8173-D6AD04807E27}"/>
              </a:ext>
            </a:extLst>
          </p:cNvPr>
          <p:cNvPicPr>
            <a:picLocks noChangeAspect="1"/>
          </p:cNvPicPr>
          <p:nvPr/>
        </p:nvPicPr>
        <p:blipFill rotWithShape="1">
          <a:blip r:embed="rId3">
            <a:extLst>
              <a:ext uri="{28A0092B-C50C-407E-A947-70E740481C1C}">
                <a14:useLocalDpi xmlns:a14="http://schemas.microsoft.com/office/drawing/2010/main" val="0"/>
              </a:ext>
            </a:extLst>
          </a:blip>
          <a:srcRect l="16212" r="21838"/>
          <a:stretch/>
        </p:blipFill>
        <p:spPr>
          <a:xfrm>
            <a:off x="4639056" y="10"/>
            <a:ext cx="7552944" cy="6857990"/>
          </a:xfrm>
          <a:prstGeom prst="rect">
            <a:avLst/>
          </a:prstGeom>
          <a:effectLst/>
        </p:spPr>
      </p:pic>
    </p:spTree>
    <p:extLst>
      <p:ext uri="{BB962C8B-B14F-4D97-AF65-F5344CB8AC3E}">
        <p14:creationId xmlns:p14="http://schemas.microsoft.com/office/powerpoint/2010/main" val="300095575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72910-CA09-4D10-B048-CB774FD4420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Analysis (1) – Speed Camera Violations </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E33FE983-DBD1-44D1-8F5F-B69BAF14A8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9758" y="3045612"/>
            <a:ext cx="5455917" cy="3150792"/>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28CB30DF-58FE-4915-91A6-CBD85124289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56325" y="3045612"/>
            <a:ext cx="5455917" cy="3014394"/>
          </a:xfrm>
          <a:prstGeom prst="rect">
            <a:avLst/>
          </a:prstGeom>
        </p:spPr>
      </p:pic>
    </p:spTree>
    <p:extLst>
      <p:ext uri="{BB962C8B-B14F-4D97-AF65-F5344CB8AC3E}">
        <p14:creationId xmlns:p14="http://schemas.microsoft.com/office/powerpoint/2010/main" val="220762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14</TotalTime>
  <Words>649</Words>
  <Application>Microsoft Office PowerPoint</Application>
  <PresentationFormat>Widescreen</PresentationFormat>
  <Paragraphs>89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Open Sans</vt:lpstr>
      <vt:lpstr>Office Theme</vt:lpstr>
      <vt:lpstr>Chicago Traffic Cams &amp; Accidents</vt:lpstr>
      <vt:lpstr>Project Motivation &amp; Overview</vt:lpstr>
      <vt:lpstr>Chicago Traffic Data Source</vt:lpstr>
      <vt:lpstr>Data Cleanup &amp; Exploration</vt:lpstr>
      <vt:lpstr>PowerPoint Presentation</vt:lpstr>
      <vt:lpstr>Analysis (1) – Car Accident Observations</vt:lpstr>
      <vt:lpstr>Analysis (1) – Total Car Accidents Heatmap</vt:lpstr>
      <vt:lpstr>Analysis (1) – Fatal Car Accidents Heatmap</vt:lpstr>
      <vt:lpstr>Analysis (1) – Speed Camera Violations </vt:lpstr>
      <vt:lpstr>Analysis (2) – Top 20 Speed Camera’s Violation Growth (2014 – 2018)</vt:lpstr>
      <vt:lpstr>Analysis (2) – Top 20 Red Light Camera’s Violation Growth (2014-2018)</vt:lpstr>
      <vt:lpstr>PowerPoint Presentation</vt:lpstr>
      <vt:lpstr>Analysis (3) – Rideshare Rides per Year (2015-2018)</vt:lpstr>
      <vt:lpstr>Red Light Camera Violations vs. Rideshare Count Growth</vt:lpstr>
      <vt:lpstr>Analysis (3) – Pearson Correlation Test</vt:lpstr>
      <vt:lpstr>PowerPoint Presentation</vt:lpstr>
      <vt:lpstr>Discussion of Findings</vt:lpstr>
      <vt:lpstr>Post 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Traffic Cams &amp; Accidents</dc:title>
  <dc:creator>Peifer, Griffin (10110)</dc:creator>
  <cp:lastModifiedBy>Peifer, Griffin (10110)</cp:lastModifiedBy>
  <cp:revision>2</cp:revision>
  <dcterms:created xsi:type="dcterms:W3CDTF">2019-07-06T13:46:32Z</dcterms:created>
  <dcterms:modified xsi:type="dcterms:W3CDTF">2019-07-06T14:01:10Z</dcterms:modified>
</cp:coreProperties>
</file>